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2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1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5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4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8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2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9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8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18F8B-CB0C-44B5-BB32-8B24E866902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2DDC4-C660-46A7-82AD-19439C220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7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Ogea89L1U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Aerobic Cellular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Biology, Mrs. Krouse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5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1424" cy="1325563"/>
          </a:xfrm>
        </p:spPr>
        <p:txBody>
          <a:bodyPr/>
          <a:lstStyle/>
          <a:p>
            <a:r>
              <a:rPr lang="en-US" dirty="0" smtClean="0"/>
              <a:t>Intermediate Step – The Creation of Acetyl 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Pyruvate is oxidized (loses electrons and H+)… how do we know this based on the formulas of pyruvate and acetyl CoA?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NAD+ is reduced (gains electrons and H+)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– The Krebs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6001"/>
            <a:ext cx="10515600" cy="4351338"/>
          </a:xfrm>
        </p:spPr>
        <p:txBody>
          <a:bodyPr/>
          <a:lstStyle/>
          <a:p>
            <a:r>
              <a:rPr lang="en-US" dirty="0" smtClean="0"/>
              <a:t>AKA The Citric Acid Cycle</a:t>
            </a:r>
          </a:p>
          <a:p>
            <a:r>
              <a:rPr lang="en-US" dirty="0" smtClean="0"/>
              <a:t>Location</a:t>
            </a:r>
            <a:r>
              <a:rPr lang="en-US" dirty="0"/>
              <a:t>: Mitochondrial matrix</a:t>
            </a:r>
          </a:p>
          <a:p>
            <a:r>
              <a:rPr lang="en-US" dirty="0" smtClean="0"/>
              <a:t>Purpose: Break Acetyl CoA down into CO</a:t>
            </a:r>
            <a:r>
              <a:rPr lang="en-US" baseline="-25000" dirty="0" smtClean="0"/>
              <a:t>2 </a:t>
            </a:r>
            <a:r>
              <a:rPr lang="en-US" dirty="0" smtClean="0"/>
              <a:t> and make LOTS of electron carriers (NADH and FADH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baseline="-25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3253460"/>
            <a:ext cx="4970929" cy="329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6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– The Krebs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2282"/>
            <a:ext cx="6073588" cy="4724681"/>
          </a:xfrm>
        </p:spPr>
        <p:txBody>
          <a:bodyPr/>
          <a:lstStyle/>
          <a:p>
            <a:r>
              <a:rPr lang="en-US" dirty="0" smtClean="0"/>
              <a:t>2 ATP created by substrate-level phosphorylation (taking a “P” directly from a molecule and sticking it on ADP)</a:t>
            </a:r>
          </a:p>
          <a:p>
            <a:r>
              <a:rPr lang="en-US" dirty="0"/>
              <a:t>6</a:t>
            </a:r>
            <a:r>
              <a:rPr lang="en-US" dirty="0" smtClean="0"/>
              <a:t> NADH produced by adding electrons and H+ to NAD+</a:t>
            </a:r>
          </a:p>
          <a:p>
            <a:r>
              <a:rPr lang="en-US" dirty="0" smtClean="0"/>
              <a:t>2 FADH</a:t>
            </a:r>
            <a:r>
              <a:rPr lang="en-US" baseline="-25000" dirty="0" smtClean="0"/>
              <a:t>2</a:t>
            </a:r>
            <a:r>
              <a:rPr lang="en-US" dirty="0" smtClean="0"/>
              <a:t> produced by adding electrons and H+ to FAD</a:t>
            </a:r>
          </a:p>
          <a:p>
            <a:r>
              <a:rPr lang="en-US" dirty="0" smtClean="0"/>
              <a:t>FADH</a:t>
            </a:r>
            <a:r>
              <a:rPr lang="en-US" baseline="-25000" dirty="0" smtClean="0"/>
              <a:t>2</a:t>
            </a:r>
            <a:r>
              <a:rPr lang="en-US" dirty="0" smtClean="0"/>
              <a:t> is another electron carrier that travels to the electron transport chain!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050741" y="2166993"/>
            <a:ext cx="4970929" cy="329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– The Krebs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901082" cy="4724681"/>
          </a:xfrm>
        </p:spPr>
        <p:txBody>
          <a:bodyPr/>
          <a:lstStyle/>
          <a:p>
            <a:r>
              <a:rPr lang="en-US" dirty="0" smtClean="0"/>
              <a:t>Acetyl CoA is oxidized (loses electrons and H+)… how do we know this based on the formulas of acetyl CoA and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NAD+ and FAD are reduced (gain electrons and H+)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8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– The Electron Transport Chain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71684" y="1572017"/>
            <a:ext cx="8848632" cy="482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– The Electron Transport Chain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592" y="1588322"/>
            <a:ext cx="9174816" cy="48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– The Electron Transport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ATP synthase work?</a:t>
            </a:r>
          </a:p>
          <a:p>
            <a:pPr marL="0" indent="0">
              <a:buNone/>
            </a:pPr>
            <a:r>
              <a:rPr lang="en-US" smtClean="0">
                <a:hlinkClick r:id="rId2"/>
              </a:rPr>
              <a:t>https://www.youtube.com/watch?v=lOgea89L1UY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7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Cellular Respiration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C</a:t>
            </a:r>
            <a:r>
              <a:rPr lang="en-US" baseline="-25000" dirty="0"/>
              <a:t>6</a:t>
            </a:r>
            <a:r>
              <a:rPr lang="en-US" dirty="0"/>
              <a:t>H</a:t>
            </a:r>
            <a:r>
              <a:rPr lang="en-US" baseline="-25000" dirty="0"/>
              <a:t>12</a:t>
            </a:r>
            <a:r>
              <a:rPr lang="en-US" dirty="0"/>
              <a:t>O</a:t>
            </a:r>
            <a:r>
              <a:rPr lang="en-US" baseline="-25000" dirty="0"/>
              <a:t>6</a:t>
            </a:r>
            <a:r>
              <a:rPr lang="en-US" dirty="0"/>
              <a:t> + 6O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6CO</a:t>
            </a:r>
            <a:r>
              <a:rPr lang="en-US" baseline="-25000" dirty="0"/>
              <a:t>2</a:t>
            </a:r>
            <a:r>
              <a:rPr lang="en-US" dirty="0"/>
              <a:t> + 6H</a:t>
            </a:r>
            <a:r>
              <a:rPr lang="en-US" baseline="-25000" dirty="0"/>
              <a:t>2</a:t>
            </a:r>
            <a:r>
              <a:rPr lang="en-US" dirty="0"/>
              <a:t>O + Energy (ATP + heat)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659" y="2905414"/>
            <a:ext cx="9862681" cy="262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Mitochondrion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693" y="1516044"/>
            <a:ext cx="6627584" cy="441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9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09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Redox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23" y="1449658"/>
            <a:ext cx="10515600" cy="4351338"/>
          </a:xfrm>
        </p:spPr>
        <p:txBody>
          <a:bodyPr/>
          <a:lstStyle/>
          <a:p>
            <a:r>
              <a:rPr lang="en-US" dirty="0" smtClean="0"/>
              <a:t>Oxidation </a:t>
            </a:r>
            <a:r>
              <a:rPr lang="en-US" dirty="0"/>
              <a:t>= loss of electrons and H+</a:t>
            </a:r>
          </a:p>
          <a:p>
            <a:r>
              <a:rPr lang="en-US" dirty="0" smtClean="0"/>
              <a:t>Reduction </a:t>
            </a:r>
            <a:r>
              <a:rPr lang="en-US" dirty="0"/>
              <a:t>= gain of electrons and H</a:t>
            </a:r>
            <a:r>
              <a:rPr lang="en-US" dirty="0" smtClean="0"/>
              <a:t>+</a:t>
            </a:r>
          </a:p>
          <a:p>
            <a:r>
              <a:rPr lang="en-US" dirty="0" smtClean="0"/>
              <a:t>OIL RIG = Oxidation is Loss, Reduction is Gain </a:t>
            </a:r>
          </a:p>
          <a:p>
            <a:r>
              <a:rPr lang="en-US" dirty="0"/>
              <a:t>-Cell Respiration involves a series of Redox </a:t>
            </a:r>
            <a:r>
              <a:rPr lang="en-US" dirty="0" smtClean="0"/>
              <a:t>Reactions where one molecule is oxidized and the other is reduced!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490011" y="3939988"/>
            <a:ext cx="4136875" cy="264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4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019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- 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019" y="1077502"/>
            <a:ext cx="10515600" cy="4351338"/>
          </a:xfrm>
        </p:spPr>
        <p:txBody>
          <a:bodyPr/>
          <a:lstStyle/>
          <a:p>
            <a:r>
              <a:rPr lang="en-US" dirty="0" smtClean="0"/>
              <a:t>Location</a:t>
            </a:r>
            <a:r>
              <a:rPr lang="en-US" dirty="0"/>
              <a:t>: Cytoplasm</a:t>
            </a:r>
          </a:p>
          <a:p>
            <a:r>
              <a:rPr lang="en-US" dirty="0" smtClean="0"/>
              <a:t>Purpose: Glucose </a:t>
            </a:r>
            <a:r>
              <a:rPr lang="en-US" dirty="0"/>
              <a:t>(C</a:t>
            </a:r>
            <a:r>
              <a:rPr lang="en-US" baseline="-25000" dirty="0"/>
              <a:t>6</a:t>
            </a:r>
            <a:r>
              <a:rPr lang="en-US" dirty="0"/>
              <a:t>H</a:t>
            </a:r>
            <a:r>
              <a:rPr lang="en-US" baseline="-25000" dirty="0"/>
              <a:t>12</a:t>
            </a:r>
            <a:r>
              <a:rPr lang="en-US" dirty="0"/>
              <a:t>O</a:t>
            </a:r>
            <a:r>
              <a:rPr lang="en-US" baseline="-25000" dirty="0"/>
              <a:t>6</a:t>
            </a:r>
            <a:r>
              <a:rPr lang="en-US" dirty="0"/>
              <a:t>) 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2 </a:t>
            </a:r>
            <a:r>
              <a:rPr lang="en-US" dirty="0" smtClean="0"/>
              <a:t>pyruvate </a:t>
            </a:r>
            <a:r>
              <a:rPr lang="en-US" dirty="0"/>
              <a:t>(C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4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78797" y="2403065"/>
            <a:ext cx="7266417" cy="390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019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- 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019" y="1118794"/>
            <a:ext cx="10515600" cy="4310045"/>
          </a:xfrm>
        </p:spPr>
        <p:txBody>
          <a:bodyPr/>
          <a:lstStyle/>
          <a:p>
            <a:r>
              <a:rPr lang="en-US" dirty="0" smtClean="0"/>
              <a:t>2 ATP created by substrate-level phosphorylation (taking a “P” directly from a molecule and sticking it on ADP)</a:t>
            </a:r>
            <a:endParaRPr lang="en-US" dirty="0"/>
          </a:p>
          <a:p>
            <a:r>
              <a:rPr lang="en-US" dirty="0" smtClean="0"/>
              <a:t>2 NADH produced by adding electrons and H+ to NAD+</a:t>
            </a:r>
          </a:p>
          <a:p>
            <a:r>
              <a:rPr lang="en-US" dirty="0" smtClean="0"/>
              <a:t>NADH is an electron carrier… it takes high energy electrons to the Electron Transport Chain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458610" y="3273816"/>
            <a:ext cx="5992009" cy="298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3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- 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Glucose is oxidized (loses electrons and H+)… how do we know this based on the formulas of glucose and pyruvate?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NAD+ is reduced (gains electrons and H+)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7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457"/>
            <a:ext cx="10973696" cy="1325563"/>
          </a:xfrm>
        </p:spPr>
        <p:txBody>
          <a:bodyPr/>
          <a:lstStyle/>
          <a:p>
            <a:r>
              <a:rPr lang="en-US" dirty="0" smtClean="0"/>
              <a:t>Intermediate Step – The Creation of Acetyl 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6533"/>
            <a:ext cx="5853056" cy="4351338"/>
          </a:xfrm>
        </p:spPr>
        <p:txBody>
          <a:bodyPr/>
          <a:lstStyle/>
          <a:p>
            <a:r>
              <a:rPr lang="en-US" dirty="0" smtClean="0"/>
              <a:t>Location: Cytoplasm and Matrix (because pyruvate is transported from the cytoplasm into the matrix)</a:t>
            </a:r>
          </a:p>
          <a:p>
            <a:r>
              <a:rPr lang="en-US" dirty="0" smtClean="0"/>
              <a:t>Purpose:</a:t>
            </a:r>
          </a:p>
          <a:p>
            <a:pPr marL="457200" lvl="1" indent="0">
              <a:buNone/>
            </a:pPr>
            <a:r>
              <a:rPr lang="en-US" sz="2800" dirty="0" smtClean="0"/>
              <a:t>-To break pyruvate </a:t>
            </a:r>
            <a:r>
              <a:rPr lang="en-US" sz="2800" dirty="0"/>
              <a:t>(C</a:t>
            </a:r>
            <a:r>
              <a:rPr lang="en-US" sz="2800" baseline="-25000" dirty="0"/>
              <a:t>3</a:t>
            </a:r>
            <a:r>
              <a:rPr lang="en-US" sz="2800" dirty="0"/>
              <a:t>H</a:t>
            </a:r>
            <a:r>
              <a:rPr lang="en-US" sz="2800" baseline="-25000" dirty="0"/>
              <a:t>4</a:t>
            </a:r>
            <a:r>
              <a:rPr lang="en-US" sz="2800" dirty="0"/>
              <a:t>O</a:t>
            </a:r>
            <a:r>
              <a:rPr lang="en-US" sz="2800" baseline="-25000" dirty="0"/>
              <a:t>3</a:t>
            </a:r>
            <a:r>
              <a:rPr lang="en-US" sz="2800" dirty="0" smtClean="0"/>
              <a:t>) down into an acetyl group </a:t>
            </a:r>
            <a:r>
              <a:rPr lang="en-US" sz="2800" dirty="0"/>
              <a:t>(COCH</a:t>
            </a:r>
            <a:r>
              <a:rPr lang="en-US" sz="2800" baseline="-25000" dirty="0"/>
              <a:t>3</a:t>
            </a:r>
            <a:r>
              <a:rPr lang="en-US" sz="2800" dirty="0"/>
              <a:t>) </a:t>
            </a:r>
            <a:r>
              <a:rPr lang="en-US" sz="2800" dirty="0" smtClean="0"/>
              <a:t>and a single carbon dioxide molecule (CO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</a:t>
            </a:r>
          </a:p>
          <a:p>
            <a:pPr marL="457200" lvl="1" indent="0">
              <a:buNone/>
            </a:pPr>
            <a:r>
              <a:rPr lang="en-US" sz="2800" dirty="0" smtClean="0"/>
              <a:t>-Acetyl joins to Coenzyme A to create acetyl CoA 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444292" y="1839558"/>
            <a:ext cx="3861995" cy="324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3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457"/>
            <a:ext cx="10973696" cy="1325563"/>
          </a:xfrm>
        </p:spPr>
        <p:txBody>
          <a:bodyPr/>
          <a:lstStyle/>
          <a:p>
            <a:r>
              <a:rPr lang="en-US" dirty="0" smtClean="0"/>
              <a:t>Intermediate Step – The Creation of Acetyl 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99795"/>
            <a:ext cx="5853056" cy="928333"/>
          </a:xfrm>
        </p:spPr>
        <p:txBody>
          <a:bodyPr/>
          <a:lstStyle/>
          <a:p>
            <a:r>
              <a:rPr lang="en-US" dirty="0" smtClean="0"/>
              <a:t>2 NADH produced by adding electrons and H+ to NAD+</a:t>
            </a: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444292" y="1839558"/>
            <a:ext cx="3861995" cy="324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4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479</Words>
  <Application>Microsoft Office PowerPoint</Application>
  <PresentationFormat>Widescreen</PresentationFormat>
  <Paragraphs>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Aerobic Cellular Respiration</vt:lpstr>
      <vt:lpstr>Cellular Respiration Equation</vt:lpstr>
      <vt:lpstr>Mitochondrion</vt:lpstr>
      <vt:lpstr>Redox Reactions</vt:lpstr>
      <vt:lpstr>1st Step - Glycolysis</vt:lpstr>
      <vt:lpstr>1st Step - Glycolysis</vt:lpstr>
      <vt:lpstr>1st Step - Glycolysis</vt:lpstr>
      <vt:lpstr>Intermediate Step – The Creation of Acetyl CoA</vt:lpstr>
      <vt:lpstr>Intermediate Step – The Creation of Acetyl CoA</vt:lpstr>
      <vt:lpstr>Intermediate Step – The Creation of Acetyl CoA</vt:lpstr>
      <vt:lpstr>2nd Step – The Krebs Cycle</vt:lpstr>
      <vt:lpstr>2nd Step – The Krebs Cycle</vt:lpstr>
      <vt:lpstr>2nd Step – The Krebs Cycle</vt:lpstr>
      <vt:lpstr>3rd Step – The Electron Transport Chain</vt:lpstr>
      <vt:lpstr>3rd Step – The Electron Transport Chain</vt:lpstr>
      <vt:lpstr>3rd Step – The Electron Transport Chain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Aerobic Cellular Respiration</dc:title>
  <dc:creator>Kathryn O. Krouse</dc:creator>
  <cp:lastModifiedBy>Kathryn O. Krouse</cp:lastModifiedBy>
  <cp:revision>8</cp:revision>
  <dcterms:created xsi:type="dcterms:W3CDTF">2015-12-15T12:18:57Z</dcterms:created>
  <dcterms:modified xsi:type="dcterms:W3CDTF">2015-12-15T13:25:09Z</dcterms:modified>
</cp:coreProperties>
</file>